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85" r:id="rId3"/>
    <p:sldId id="286" r:id="rId4"/>
    <p:sldId id="325" r:id="rId5"/>
    <p:sldId id="326" r:id="rId6"/>
    <p:sldId id="327" r:id="rId7"/>
    <p:sldId id="328" r:id="rId8"/>
    <p:sldId id="329" r:id="rId9"/>
    <p:sldId id="311" r:id="rId10"/>
    <p:sldId id="330" r:id="rId11"/>
    <p:sldId id="332" r:id="rId12"/>
    <p:sldId id="314" r:id="rId13"/>
    <p:sldId id="323" r:id="rId14"/>
    <p:sldId id="289" r:id="rId15"/>
    <p:sldId id="316" r:id="rId16"/>
    <p:sldId id="282" r:id="rId17"/>
    <p:sldId id="319" r:id="rId18"/>
    <p:sldId id="320" r:id="rId19"/>
    <p:sldId id="317" r:id="rId20"/>
    <p:sldId id="318" r:id="rId21"/>
    <p:sldId id="310" r:id="rId22"/>
    <p:sldId id="333" r:id="rId23"/>
    <p:sldId id="334"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E"/>
    <a:srgbClr val="FF6666"/>
    <a:srgbClr val="123654"/>
    <a:srgbClr val="333333"/>
    <a:srgbClr val="666666"/>
    <a:srgbClr val="808080"/>
    <a:srgbClr val="800080"/>
    <a:srgbClr val="CC66FF"/>
    <a:srgbClr val="0000FF"/>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4" autoAdjust="0"/>
  </p:normalViewPr>
  <p:slideViewPr>
    <p:cSldViewPr snapToGrid="0" snapToObjects="1">
      <p:cViewPr>
        <p:scale>
          <a:sx n="100" d="100"/>
          <a:sy n="100" d="100"/>
        </p:scale>
        <p:origin x="-2280"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r>
              <a:rPr lang="en-US" baseline="0" dirty="0" smtClean="0"/>
              <a:t>.</a:t>
            </a:r>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7x </a:t>
            </a:r>
            <a:r>
              <a:rPr lang="en-US" baseline="0" dirty="0" smtClean="0"/>
              <a:t>better than just using # of businesses in each </a:t>
            </a:r>
            <a:r>
              <a:rPr lang="en-US" sz="1100" dirty="0" smtClean="0"/>
              <a:t>neighborhood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LOOCV = 1.7 </a:t>
            </a:r>
            <a:r>
              <a:rPr lang="en-US" baseline="0" dirty="0" err="1" smtClean="0"/>
              <a:t>yr</a:t>
            </a:r>
            <a:r>
              <a:rPr lang="en-US" baseline="0" dirty="0" smtClean="0"/>
              <a:t>; RMSE = 2.3 </a:t>
            </a:r>
            <a:r>
              <a:rPr lang="en-US" baseline="0" dirty="0" err="1" smtClean="0"/>
              <a:t>yr</a:t>
            </a:r>
            <a:endParaRPr lang="en-US" baseline="0" dirty="0" smtClean="0"/>
          </a:p>
          <a:p>
            <a:pPr lvl="0" rtl="0">
              <a:spcBef>
                <a:spcPts val="0"/>
              </a:spcBef>
              <a:buNone/>
            </a:pPr>
            <a:r>
              <a:rPr lang="en-US" baseline="0" dirty="0" smtClean="0"/>
              <a:t>r^2 = 0.152; BIC </a:t>
            </a:r>
            <a:r>
              <a:rPr lang="en-US" baseline="0" dirty="0" smtClean="0"/>
              <a:t>= </a:t>
            </a:r>
            <a:r>
              <a:rPr lang="en-US" baseline="0" dirty="0" smtClean="0"/>
              <a:t>-355; AIC = -404; 12 features used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Here’s another part of SD, again color-coded by WhereSIOUS score (for all businesses).</a:t>
            </a:r>
          </a:p>
          <a:p>
            <a:pPr lvl="0" rtl="0">
              <a:spcBef>
                <a:spcPts val="0"/>
              </a:spcBef>
              <a:buNone/>
            </a:pPr>
            <a:r>
              <a:rPr lang="en-US" baseline="0" dirty="0" smtClean="0"/>
              <a:t>This is SDSU </a:t>
            </a:r>
            <a:r>
              <a:rPr lang="en-US" baseline="0" dirty="0" smtClean="0"/>
              <a:t>and </a:t>
            </a:r>
            <a:r>
              <a:rPr lang="en-US" baseline="0" dirty="0" smtClean="0"/>
              <a:t>the mostly </a:t>
            </a:r>
            <a:r>
              <a:rPr lang="en-US" baseline="0" dirty="0" smtClean="0"/>
              <a:t>residential areas just east of it, which aren’t great for businesses since there tends to be lots of turnover near universities.</a:t>
            </a:r>
          </a:p>
          <a:p>
            <a:pPr lvl="0" rtl="0">
              <a:spcBef>
                <a:spcPts val="0"/>
              </a:spcBef>
              <a:buNone/>
            </a:pPr>
            <a:r>
              <a:rPr lang="en-US" baseline="0" dirty="0" smtClean="0"/>
              <a:t>Whereas, along the 8, 15, and 805, and near Qualcomm Stadium are pretty good neighborhoods for businesses.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t-IT" baseline="0" dirty="0" err="1" smtClean="0"/>
              <a:t>n_business</a:t>
            </a:r>
            <a:r>
              <a:rPr lang="it-IT" baseline="0" dirty="0" smtClean="0"/>
              <a:t> 0.2621+/-0.083 (3 sigma; </a:t>
            </a:r>
            <a:r>
              <a:rPr lang="it-IT" baseline="0" dirty="0" err="1" smtClean="0"/>
              <a:t>P</a:t>
            </a:r>
            <a:r>
              <a:rPr lang="it-IT" baseline="0" dirty="0" smtClean="0"/>
              <a:t>&gt;|t|=0.002)</a:t>
            </a:r>
          </a:p>
          <a:p>
            <a:pPr lvl="0" rtl="0">
              <a:spcBef>
                <a:spcPts val="0"/>
              </a:spcBef>
              <a:buNone/>
            </a:pPr>
            <a:r>
              <a:rPr lang="it-IT" baseline="0" dirty="0" err="1" smtClean="0"/>
              <a:t>percent_female</a:t>
            </a:r>
            <a:r>
              <a:rPr lang="it-IT" baseline="0" dirty="0" smtClean="0"/>
              <a:t> 0.2427+/-0.093 (2.5 sigma; </a:t>
            </a:r>
            <a:r>
              <a:rPr lang="it-IT" baseline="0" dirty="0" err="1" smtClean="0"/>
              <a:t>P</a:t>
            </a:r>
            <a:r>
              <a:rPr lang="it-IT" baseline="0" dirty="0" smtClean="0"/>
              <a:t>&gt;|t|=0.010)</a:t>
            </a:r>
          </a:p>
          <a:p>
            <a:pPr lvl="0" rtl="0">
              <a:spcBef>
                <a:spcPts val="0"/>
              </a:spcBef>
              <a:buNone/>
            </a:pPr>
            <a:r>
              <a:rPr lang="it-IT" baseline="0" dirty="0" err="1" smtClean="0"/>
              <a:t>age_med</a:t>
            </a:r>
            <a:r>
              <a:rPr lang="it-IT" baseline="0" dirty="0" smtClean="0"/>
              <a:t> 0.1771+/-0.078 (2 sigma; </a:t>
            </a:r>
            <a:r>
              <a:rPr lang="it-IT" baseline="0" dirty="0" err="1" smtClean="0"/>
              <a:t>P</a:t>
            </a:r>
            <a:r>
              <a:rPr lang="it-IT" baseline="0" dirty="0" smtClean="0"/>
              <a:t>&gt;|t|=0.024)</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NAICS has a bunch of numeric codes to describe various industries, so hopefully I can use this to identify different business types and how they perform in different locations.</a:t>
            </a:r>
          </a:p>
          <a:p>
            <a:pPr lvl="0">
              <a:spcBef>
                <a:spcPts val="0"/>
              </a:spcBef>
              <a:buNone/>
            </a:pPr>
            <a:r>
              <a:rPr lang="en" dirty="0" smtClean="0"/>
              <a:t>Each business has a single code, but they’re not super unique and very similar businesses have different codes!</a:t>
            </a:r>
          </a:p>
          <a:p>
            <a:pPr lvl="0">
              <a:spcBef>
                <a:spcPts val="0"/>
              </a:spcBef>
              <a:buNone/>
            </a:pPr>
            <a:r>
              <a:rPr lang="en" dirty="0" smtClean="0"/>
              <a:t>For example, Starbucks has </a:t>
            </a:r>
            <a:r>
              <a:rPr lang="en" sz="1100" dirty="0" smtClean="0">
                <a:highlight>
                  <a:srgbClr val="FFFFFF"/>
                </a:highlight>
              </a:rPr>
              <a:t>87 locations in SD with 18 different NAICS codes!</a:t>
            </a:r>
          </a:p>
          <a:p>
            <a:pPr lvl="0">
              <a:spcBef>
                <a:spcPts val="0"/>
              </a:spcBef>
              <a:buNone/>
            </a:pPr>
            <a:r>
              <a:rPr lang="en" sz="1100" dirty="0" smtClean="0">
                <a:highlight>
                  <a:srgbClr val="FFFFFF"/>
                </a:highlight>
              </a:rPr>
              <a:t>Their numbering system has the first two-digits as the most general category and then more digits refine the classification (i.e., 722, 7224, 722213).</a:t>
            </a:r>
          </a:p>
          <a:p>
            <a:pPr lvl="0">
              <a:spcBef>
                <a:spcPts val="0"/>
              </a:spcBef>
              <a:buNone/>
            </a:pPr>
            <a:r>
              <a:rPr lang="en" sz="1100" dirty="0" smtClean="0">
                <a:highlight>
                  <a:srgbClr val="FFFFFF"/>
                </a:highlight>
              </a:rPr>
              <a:t>I could just use the codes as-is, but it seems silly that we have 18 different “types” of Starbucks.</a:t>
            </a:r>
            <a:endParaRPr lang="en-US" sz="1100" dirty="0" smtClean="0">
              <a:highlight>
                <a:srgbClr val="FFFFFF"/>
              </a:high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highlight>
                  <a:srgbClr val="FFFFFF"/>
                </a:highlight>
              </a:rPr>
              <a:t>So I took </a:t>
            </a:r>
            <a:r>
              <a:rPr lang="en" sz="1100" dirty="0" smtClean="0">
                <a:highlight>
                  <a:srgbClr val="FFFFFF"/>
                </a:highlight>
              </a:rPr>
              <a:t>the first two digits, which are the top-most level in the classification hierarchy.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100" dirty="0" smtClean="0">
                <a:highlight>
                  <a:srgbClr val="FFFFFF"/>
                </a:highlight>
              </a:rPr>
              <a:t>This method turns this list into 4 different codes for all Starbucks, with 79% of them sharing the same code (72), 13% with a second code (44)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a:t>
            </a:r>
            <a:r>
              <a:rPr lang="en-US" dirty="0" smtClean="0"/>
              <a:t>*data* </a:t>
            </a:r>
            <a:r>
              <a:rPr lang="en" dirty="0" smtClean="0"/>
              <a:t>to improve things.</a:t>
            </a:r>
          </a:p>
          <a:p>
            <a:pPr marL="0" lvl="0" indent="0">
              <a:spcBef>
                <a:spcPts val="0"/>
              </a:spcBef>
              <a:buFont typeface="Arial"/>
              <a:buNone/>
            </a:pPr>
            <a:r>
              <a:rPr lang="en-US" i="0" dirty="0" smtClean="0"/>
              <a:t>Specifically, using information about different</a:t>
            </a:r>
            <a:r>
              <a:rPr lang="en-US" i="0" baseline="0" dirty="0" smtClean="0"/>
              <a:t> neighborhoods in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p>
          <a:p>
            <a:pPr marL="0" lvl="0" indent="0">
              <a:spcBef>
                <a:spcPts val="0"/>
              </a:spcBef>
              <a:buFont typeface="Arial"/>
              <a:buNone/>
            </a:pPr>
            <a:r>
              <a:rPr lang="en-US" sz="1100" i="0" baseline="0" dirty="0" smtClean="0"/>
              <a:t>SHOW DEMO: SD Convention Center, code=</a:t>
            </a:r>
            <a:r>
              <a:rPr lang="en-US" sz="1100" i="0" baseline="0" dirty="0" smtClean="0"/>
              <a:t>45 (florist)</a:t>
            </a:r>
            <a:r>
              <a:rPr lang="en-US" sz="1100" i="0" baseline="0" dirty="0" smtClean="0"/>
              <a:t>, then all of SD map</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err="1" smtClean="0"/>
              <a:t>walk_score</a:t>
            </a:r>
            <a:r>
              <a:rPr lang="en-US" baseline="0" dirty="0" smtClean="0"/>
              <a:t> 0.1672+/-0.102 (1.5 sigma; P&gt;|t|=0.103); </a:t>
            </a:r>
            <a:r>
              <a:rPr lang="en-US" baseline="0" dirty="0" err="1" smtClean="0"/>
              <a:t>bike_score</a:t>
            </a:r>
            <a:r>
              <a:rPr lang="en-US" baseline="0" dirty="0" smtClean="0"/>
              <a:t> -0.1288+/-0.079 (1.5 sigma; P&gt;|t|=0.105)</a:t>
            </a:r>
          </a:p>
          <a:p>
            <a:pPr lvl="0" rtl="0">
              <a:spcBef>
                <a:spcPts val="0"/>
              </a:spcBef>
              <a:buNone/>
            </a:pPr>
            <a:r>
              <a:rPr lang="en-US" baseline="0" dirty="0" err="1" smtClean="0"/>
              <a:t>adult_percent</a:t>
            </a:r>
            <a:r>
              <a:rPr lang="en-US" baseline="0" dirty="0" smtClean="0"/>
              <a:t> 0.1488+/-0.107 (1.5 sigma; P&gt;|t|=0.167); </a:t>
            </a:r>
            <a:r>
              <a:rPr lang="en-US" baseline="0" dirty="0" err="1" smtClean="0"/>
              <a:t>income_med</a:t>
            </a:r>
            <a:r>
              <a:rPr lang="en-US" baseline="0" dirty="0" smtClean="0"/>
              <a:t> 0.1224+/-0.108 (1 sigma; P&gt;|t|=0.259)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Walk score is calculated based on walking distance to businesses and pedestrian friendliness (e.g., block length and intersection density, but NOT hilliness).</a:t>
            </a:r>
          </a:p>
          <a:p>
            <a:pPr lvl="0" rtl="0">
              <a:spcBef>
                <a:spcPts val="0"/>
              </a:spcBef>
              <a:buNone/>
            </a:pPr>
            <a:r>
              <a:rPr lang="en-US" baseline="0" dirty="0" smtClean="0"/>
              <a:t>Bike score is based on number of bike lanes, hilliness of an area, road connectivity, and the number of bike commuters. So with some hills and not many bike commuters, bike scores are relatively low in much of SD and *might* be lower near more successful businesses.</a:t>
            </a:r>
          </a:p>
          <a:p>
            <a:pPr lvl="0" rtl="0">
              <a:spcBef>
                <a:spcPts val="0"/>
              </a:spcBef>
              <a:buNone/>
            </a:pPr>
            <a:r>
              <a:rPr lang="en-US" baseline="0" dirty="0" smtClean="0"/>
              <a:t>And bike score and walk score are fairly strongly correlated!</a:t>
            </a:r>
            <a:endParaRPr lang="en-US" baseline="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neighborhood (census 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r>
              <a:rPr lang="en-US" sz="1100" dirty="0" smtClean="0"/>
              <a:t>I get business age &amp; location</a:t>
            </a:r>
            <a:r>
              <a:rPr lang="en-US" sz="1100" baseline="0" dirty="0" smtClean="0"/>
              <a:t> and </a:t>
            </a:r>
            <a:r>
              <a:rPr lang="en-US" sz="1100" dirty="0" smtClean="0"/>
              <a:t>type of business from the</a:t>
            </a:r>
            <a:r>
              <a:rPr lang="en-US" sz="1100" baseline="0" dirty="0" smtClean="0"/>
              <a:t> City of SD data portal.</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aseline="0" dirty="0" smtClean="0"/>
              <a:t>I get </a:t>
            </a:r>
            <a:r>
              <a:rPr lang="en-US" sz="1100" dirty="0" smtClean="0"/>
              <a:t>population, housing, income, and employment data from the census and walk/bike/transit scores from </a:t>
            </a:r>
            <a:r>
              <a:rPr lang="en-US" sz="1100" dirty="0" err="1" smtClean="0"/>
              <a:t>walkscore.com</a:t>
            </a:r>
            <a:endParaRPr lang="en" sz="110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endParaRPr lang="en" sz="11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7x </a:t>
            </a:r>
            <a:r>
              <a:rPr lang="en-US" baseline="0" dirty="0" smtClean="0"/>
              <a:t>better than just using # of businesses in each </a:t>
            </a:r>
            <a:r>
              <a:rPr lang="en-US" sz="1100" dirty="0" smtClean="0"/>
              <a:t>neighborhood</a:t>
            </a:r>
          </a:p>
          <a:p>
            <a:pPr lvl="0" rtl="0">
              <a:spcBef>
                <a:spcPts val="0"/>
              </a:spcBef>
              <a:buNone/>
            </a:pPr>
            <a:r>
              <a:rPr lang="en-US" baseline="0" dirty="0" smtClean="0"/>
              <a:t>r^2 = 0.152; BIC </a:t>
            </a:r>
            <a:r>
              <a:rPr lang="en-US" baseline="0" dirty="0" smtClean="0"/>
              <a:t>= </a:t>
            </a:r>
            <a:r>
              <a:rPr lang="en-US" baseline="0" dirty="0" smtClean="0"/>
              <a:t>-355; AIC = -404; 12 features </a:t>
            </a:r>
            <a:r>
              <a:rPr lang="en-US" baseline="0" dirty="0" smtClean="0"/>
              <a:t>used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365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7.png"/><Relationship Id="rId6" Type="http://schemas.microsoft.com/office/2007/relationships/hdphoto" Target="../media/hdphoto2.wdp"/><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solidFill>
                  <a:schemeClr val="bg1">
                    <a:lumMod val="25000"/>
                    <a:lumOff val="75000"/>
                  </a:schemeClr>
                </a:solidFill>
              </a:rPr>
              <a:t>Jeffrey </a:t>
            </a:r>
            <a:r>
              <a:rPr lang="en" dirty="0" smtClean="0">
                <a:solidFill>
                  <a:schemeClr val="bg1">
                    <a:lumMod val="25000"/>
                    <a:lumOff val="75000"/>
                  </a:schemeClr>
                </a:solidFill>
              </a:rPr>
              <a:t>Silverman</a:t>
            </a:r>
            <a:endParaRPr lang="en" dirty="0">
              <a:solidFill>
                <a:schemeClr val="bg1">
                  <a:lumMod val="25000"/>
                  <a:lumOff val="75000"/>
                </a:schemeClr>
              </a:solidFill>
            </a:endParaRP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sp>
        <p:nvSpPr>
          <p:cNvPr id="9" name="Rectangle 8"/>
          <p:cNvSpPr/>
          <p:nvPr/>
        </p:nvSpPr>
        <p:spPr>
          <a:xfrm>
            <a:off x="4800600" y="1798728"/>
            <a:ext cx="3339132" cy="830997"/>
          </a:xfrm>
          <a:prstGeom prst="rect">
            <a:avLst/>
          </a:prstGeom>
        </p:spPr>
        <p:txBody>
          <a:bodyPr wrap="square">
            <a:spAutoFit/>
          </a:bodyPr>
          <a:lstStyle/>
          <a:p>
            <a:pPr algn="ctr"/>
            <a:r>
              <a:rPr lang="en-US" sz="2400" dirty="0" smtClean="0"/>
              <a:t>Model “corrects</a:t>
            </a:r>
            <a:r>
              <a:rPr lang="en-US" sz="2400" dirty="0" smtClean="0"/>
              <a:t>”</a:t>
            </a:r>
          </a:p>
          <a:p>
            <a:pPr algn="ctr"/>
            <a:r>
              <a:rPr lang="en-US" sz="2400" dirty="0" smtClean="0"/>
              <a:t>outlier </a:t>
            </a:r>
            <a:r>
              <a:rPr lang="en-US" sz="2400" dirty="0" smtClean="0"/>
              <a:t>neighborhoods</a:t>
            </a:r>
            <a:endParaRPr lang="en" sz="2400" dirty="0"/>
          </a:p>
        </p:txBody>
      </p:sp>
    </p:spTree>
    <p:extLst>
      <p:ext uri="{BB962C8B-B14F-4D97-AF65-F5344CB8AC3E}">
        <p14:creationId xmlns:p14="http://schemas.microsoft.com/office/powerpoint/2010/main" val="13468373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sp>
        <p:nvSpPr>
          <p:cNvPr id="5" name="Rectangle 4"/>
          <p:cNvSpPr/>
          <p:nvPr/>
        </p:nvSpPr>
        <p:spPr>
          <a:xfrm>
            <a:off x="4800600" y="3004973"/>
            <a:ext cx="3339132" cy="830997"/>
          </a:xfrm>
          <a:prstGeom prst="rect">
            <a:avLst/>
          </a:prstGeom>
        </p:spPr>
        <p:txBody>
          <a:bodyPr wrap="square">
            <a:spAutoFit/>
          </a:bodyPr>
          <a:lstStyle/>
          <a:p>
            <a:pPr algn="ctr"/>
            <a:r>
              <a:rPr lang="en-US" sz="2400" dirty="0" smtClean="0"/>
              <a:t>Typical prediction e</a:t>
            </a:r>
            <a:r>
              <a:rPr lang="en-US" sz="2400" dirty="0" smtClean="0"/>
              <a:t>rror (RMSE) of ~2 years</a:t>
            </a:r>
            <a:endParaRPr lang="en" sz="2400" dirty="0"/>
          </a:p>
        </p:txBody>
      </p:sp>
      <p:sp>
        <p:nvSpPr>
          <p:cNvPr id="7" name="Rectangle 6"/>
          <p:cNvSpPr/>
          <p:nvPr/>
        </p:nvSpPr>
        <p:spPr>
          <a:xfrm>
            <a:off x="4800600" y="1798728"/>
            <a:ext cx="3339132" cy="830997"/>
          </a:xfrm>
          <a:prstGeom prst="rect">
            <a:avLst/>
          </a:prstGeom>
        </p:spPr>
        <p:txBody>
          <a:bodyPr wrap="square">
            <a:spAutoFit/>
          </a:bodyPr>
          <a:lstStyle/>
          <a:p>
            <a:pPr algn="ctr"/>
            <a:r>
              <a:rPr lang="en-US" sz="2400" dirty="0" smtClean="0"/>
              <a:t>Model “corrects</a:t>
            </a:r>
            <a:r>
              <a:rPr lang="en-US" sz="2400" dirty="0" smtClean="0"/>
              <a:t>”</a:t>
            </a:r>
          </a:p>
          <a:p>
            <a:pPr algn="ctr"/>
            <a:r>
              <a:rPr lang="en-US" sz="2400" dirty="0" smtClean="0"/>
              <a:t>outlier </a:t>
            </a:r>
            <a:r>
              <a:rPr lang="en-US" sz="2400" dirty="0" smtClean="0"/>
              <a:t>neighborhoods</a:t>
            </a:r>
            <a:endParaRPr lang="en" sz="2400" dirty="0"/>
          </a:p>
        </p:txBody>
      </p:sp>
    </p:spTree>
    <p:extLst>
      <p:ext uri="{BB962C8B-B14F-4D97-AF65-F5344CB8AC3E}">
        <p14:creationId xmlns:p14="http://schemas.microsoft.com/office/powerpoint/2010/main" val="5973546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SD State University &amp; Qualcomm Stadium</a:t>
            </a:r>
            <a:endParaRPr lang="en" sz="3600" dirty="0"/>
          </a:p>
        </p:txBody>
      </p:sp>
      <p:pic>
        <p:nvPicPr>
          <p:cNvPr id="4" name="Picture 3" descr="map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4" y="964758"/>
            <a:ext cx="8740852" cy="5449432"/>
          </a:xfrm>
          <a:prstGeom prst="rect">
            <a:avLst/>
          </a:prstGeom>
        </p:spPr>
      </p:pic>
    </p:spTree>
    <p:extLst>
      <p:ext uri="{BB962C8B-B14F-4D97-AF65-F5344CB8AC3E}">
        <p14:creationId xmlns:p14="http://schemas.microsoft.com/office/powerpoint/2010/main" val="14502250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26769" y="1062553"/>
            <a:ext cx="8884800" cy="5873195"/>
          </a:xfrm>
        </p:spPr>
        <p:txBody>
          <a:bodyPr/>
          <a:lstStyle/>
          <a:p>
            <a:pPr marL="457200" indent="-457200"/>
            <a:endParaRPr lang="en-US" sz="3200" b="1" dirty="0" smtClean="0"/>
          </a:p>
          <a:p>
            <a:pPr marL="457200" indent="-457200"/>
            <a:r>
              <a:rPr lang="en-US" sz="3200" b="1" dirty="0" smtClean="0"/>
              <a:t>More businesses</a:t>
            </a:r>
            <a:endParaRPr lang="en-US" sz="3200" b="1" dirty="0" smtClean="0"/>
          </a:p>
          <a:p>
            <a:pPr marL="457200" indent="-457200"/>
            <a:endParaRPr lang="en-US" sz="1600" b="1" dirty="0" smtClean="0"/>
          </a:p>
          <a:p>
            <a:pPr marL="457200" indent="-457200"/>
            <a:endParaRPr lang="en-US" sz="1600" b="1" dirty="0"/>
          </a:p>
          <a:p>
            <a:pPr marL="457200" indent="-457200"/>
            <a:r>
              <a:rPr lang="en-US" sz="3200" b="1" dirty="0" smtClean="0"/>
              <a:t>Higher </a:t>
            </a:r>
            <a:r>
              <a:rPr lang="en-US" sz="3200" b="1" dirty="0"/>
              <a:t>percent female population</a:t>
            </a:r>
          </a:p>
          <a:p>
            <a:pPr marL="457200" indent="-457200"/>
            <a:endParaRPr lang="en-US" sz="1600" b="1" dirty="0" smtClean="0"/>
          </a:p>
          <a:p>
            <a:pPr marL="457200" indent="-457200"/>
            <a:endParaRPr lang="en-US" sz="1600" b="1" dirty="0" smtClean="0"/>
          </a:p>
          <a:p>
            <a:pPr marL="457200" indent="-457200"/>
            <a:r>
              <a:rPr lang="en-US" sz="3200" b="1" dirty="0" smtClean="0"/>
              <a:t>Higher </a:t>
            </a:r>
            <a:r>
              <a:rPr lang="en-US" sz="3200" b="1" dirty="0"/>
              <a:t>median </a:t>
            </a:r>
            <a:r>
              <a:rPr lang="en-US" sz="3200" b="1" dirty="0" smtClean="0"/>
              <a:t>age</a:t>
            </a:r>
            <a:endParaRPr lang="en-US" sz="3200" dirty="0" smtClean="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a:t>
            </a:r>
            <a:r>
              <a:rPr lang="en-US" sz="3600" dirty="0" smtClean="0"/>
              <a:t>Businesses </a:t>
            </a:r>
            <a:r>
              <a:rPr lang="en-US" sz="3600" dirty="0" smtClean="0"/>
              <a:t>Tend to be in </a:t>
            </a:r>
            <a:r>
              <a:rPr lang="en-US" sz="3600" dirty="0" smtClean="0"/>
              <a:t>Neighborhoods with:</a:t>
            </a:r>
            <a:endParaRPr lang="en" sz="3600" dirty="0"/>
          </a:p>
        </p:txBody>
      </p:sp>
      <p:pic>
        <p:nvPicPr>
          <p:cNvPr id="4" name="Picture 3"/>
          <p:cNvPicPr>
            <a:picLocks noChangeAspect="1"/>
          </p:cNvPicPr>
          <p:nvPr/>
        </p:nvPicPr>
        <p:blipFill>
          <a:blip r:embed="rId3"/>
          <a:stretch>
            <a:fillRect/>
          </a:stretch>
        </p:blipFill>
        <p:spPr>
          <a:xfrm>
            <a:off x="4014431" y="4503507"/>
            <a:ext cx="1371600" cy="1371600"/>
          </a:xfrm>
          <a:prstGeom prst="rect">
            <a:avLst/>
          </a:prstGeom>
        </p:spPr>
      </p:pic>
      <p:pic>
        <p:nvPicPr>
          <p:cNvPr id="7" name="Picture 6"/>
          <p:cNvPicPr>
            <a:picLocks noChangeAspect="1"/>
          </p:cNvPicPr>
          <p:nvPr/>
        </p:nvPicPr>
        <p:blipFill>
          <a:blip r:embed="rId4"/>
          <a:stretch>
            <a:fillRect/>
          </a:stretch>
        </p:blipFill>
        <p:spPr>
          <a:xfrm>
            <a:off x="7159971" y="2761557"/>
            <a:ext cx="976779" cy="1371600"/>
          </a:xfrm>
          <a:prstGeom prst="rect">
            <a:avLst/>
          </a:prstGeom>
        </p:spPr>
      </p:pic>
      <p:pic>
        <p:nvPicPr>
          <p:cNvPr id="12" name="Picture 11"/>
          <p:cNvPicPr>
            <a:picLocks noChangeAspect="1"/>
          </p:cNvPicPr>
          <p:nvPr/>
        </p:nvPicPr>
        <p:blipFill>
          <a:blip r:embed="rId5"/>
          <a:stretch>
            <a:fillRect/>
          </a:stretch>
        </p:blipFill>
        <p:spPr>
          <a:xfrm>
            <a:off x="4110912" y="1146911"/>
            <a:ext cx="1371600" cy="1371600"/>
          </a:xfrm>
          <a:prstGeom prst="rect">
            <a:avLst/>
          </a:prstGeom>
        </p:spPr>
      </p:pic>
    </p:spTree>
    <p:extLst>
      <p:ext uri="{BB962C8B-B14F-4D97-AF65-F5344CB8AC3E}">
        <p14:creationId xmlns:p14="http://schemas.microsoft.com/office/powerpoint/2010/main" val="23733268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377" y="635922"/>
            <a:ext cx="1963436" cy="157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4884377" y="2472731"/>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6927471"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21954846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4267" y="757431"/>
            <a:ext cx="7815466" cy="5888736"/>
          </a:xfrm>
          <a:prstGeom prst="rect">
            <a:avLst/>
          </a:prstGeom>
          <a:solidFill>
            <a:schemeClr val="tx1"/>
          </a:solidFill>
        </p:spPr>
      </p:pic>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Neighborhoods (i.e., Census Tracts)</a:t>
            </a:r>
            <a:endParaRPr lang="en" sz="3600" dirty="0"/>
          </a:p>
        </p:txBody>
      </p:sp>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Shape 121"/>
          <p:cNvSpPr txBox="1">
            <a:spLocks noGrp="1"/>
          </p:cNvSpPr>
          <p:nvPr>
            <p:ph type="title"/>
          </p:nvPr>
        </p:nvSpPr>
        <p:spPr>
          <a:xfrm>
            <a:off x="136150" y="85367"/>
            <a:ext cx="8884800" cy="1335200"/>
          </a:xfrm>
          <a:prstGeom prst="rect">
            <a:avLst/>
          </a:prstGeom>
        </p:spPr>
        <p:txBody>
          <a:bodyPr lIns="91425" tIns="91425" rIns="91425" bIns="91425" anchor="t" anchorCtr="0">
            <a:noAutofit/>
          </a:bodyPr>
          <a:lstStyle/>
          <a:p>
            <a:pPr lvl="0" rtl="0">
              <a:spcBef>
                <a:spcPts val="0"/>
              </a:spcBef>
              <a:buNone/>
            </a:pPr>
            <a:r>
              <a:rPr lang="en" sz="3600" dirty="0"/>
              <a:t>Business Info – NAICS (North American Industry Classification System)</a:t>
            </a:r>
          </a:p>
        </p:txBody>
      </p:sp>
      <p:pic>
        <p:nvPicPr>
          <p:cNvPr id="3" name="Shape 122" descr="starbucks_codes.jpg"/>
          <p:cNvPicPr preferRelativeResize="0"/>
          <p:nvPr/>
        </p:nvPicPr>
        <p:blipFill>
          <a:blip r:embed="rId3">
            <a:alphaModFix/>
          </a:blip>
          <a:stretch>
            <a:fillRect/>
          </a:stretch>
        </p:blipFill>
        <p:spPr>
          <a:xfrm>
            <a:off x="4412262" y="1420567"/>
            <a:ext cx="4644590" cy="5312100"/>
          </a:xfrm>
          <a:prstGeom prst="rect">
            <a:avLst/>
          </a:prstGeom>
          <a:noFill/>
          <a:ln>
            <a:noFill/>
          </a:ln>
        </p:spPr>
      </p:pic>
      <p:pic>
        <p:nvPicPr>
          <p:cNvPr id="4" name="Shape 123"/>
          <p:cNvPicPr preferRelativeResize="0"/>
          <p:nvPr/>
        </p:nvPicPr>
        <p:blipFill>
          <a:blip r:embed="rId4">
            <a:alphaModFix/>
          </a:blip>
          <a:stretch>
            <a:fillRect/>
          </a:stretch>
        </p:blipFill>
        <p:spPr>
          <a:xfrm>
            <a:off x="21740" y="1901128"/>
            <a:ext cx="4356198" cy="4357601"/>
          </a:xfrm>
          <a:prstGeom prst="rect">
            <a:avLst/>
          </a:prstGeom>
          <a:noFill/>
          <a:ln>
            <a:noFill/>
          </a:ln>
        </p:spPr>
      </p:pic>
      <p:sp>
        <p:nvSpPr>
          <p:cNvPr id="5" name="Shape 125"/>
          <p:cNvSpPr txBox="1"/>
          <p:nvPr/>
        </p:nvSpPr>
        <p:spPr>
          <a:xfrm rot="274">
            <a:off x="4857764" y="3195334"/>
            <a:ext cx="3767700" cy="1754743"/>
          </a:xfrm>
          <a:prstGeom prst="rect">
            <a:avLst/>
          </a:prstGeom>
          <a:solidFill>
            <a:schemeClr val="tx2">
              <a:alpha val="79000"/>
            </a:schemeClr>
          </a:solidFill>
          <a:ln>
            <a:noFill/>
          </a:ln>
        </p:spPr>
        <p:txBody>
          <a:bodyPr lIns="91425" tIns="91425" rIns="91425" bIns="91425" anchor="t" anchorCtr="0">
            <a:noAutofit/>
          </a:bodyPr>
          <a:lstStyle/>
          <a:p>
            <a:pPr lvl="0" algn="ctr" rtl="0">
              <a:spcBef>
                <a:spcPts val="0"/>
              </a:spcBef>
              <a:buNone/>
            </a:pPr>
            <a:r>
              <a:rPr lang="en" sz="3600" dirty="0">
                <a:solidFill>
                  <a:srgbClr val="0E5136"/>
                </a:solidFill>
              </a:rPr>
              <a:t>4 “simple” codes</a:t>
            </a:r>
          </a:p>
          <a:p>
            <a:pPr marL="0" lvl="0" indent="0" algn="ctr">
              <a:spcBef>
                <a:spcPts val="0"/>
              </a:spcBef>
              <a:buNone/>
            </a:pPr>
            <a:r>
              <a:rPr lang="en" sz="3600" dirty="0">
                <a:solidFill>
                  <a:srgbClr val="0E5136"/>
                </a:solidFill>
              </a:rPr>
              <a:t>79% are Code 72</a:t>
            </a:r>
          </a:p>
          <a:p>
            <a:pPr lvl="0" algn="ctr">
              <a:spcBef>
                <a:spcPts val="0"/>
              </a:spcBef>
              <a:buNone/>
            </a:pPr>
            <a:r>
              <a:rPr lang="en" sz="3600" dirty="0">
                <a:solidFill>
                  <a:srgbClr val="0E5136"/>
                </a:solidFill>
              </a:rPr>
              <a:t>13% are Code 44</a:t>
            </a:r>
          </a:p>
        </p:txBody>
      </p:sp>
    </p:spTree>
    <p:extLst>
      <p:ext uri="{BB962C8B-B14F-4D97-AF65-F5344CB8AC3E}">
        <p14:creationId xmlns:p14="http://schemas.microsoft.com/office/powerpoint/2010/main" val="35227072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5" name="Picture 4"/>
          <p:cNvPicPr>
            <a:picLocks noChangeAspect="1"/>
          </p:cNvPicPr>
          <p:nvPr/>
        </p:nvPicPr>
        <p:blipFill>
          <a:blip r:embed="rId3"/>
          <a:stretch>
            <a:fillRect/>
          </a:stretch>
        </p:blipFill>
        <p:spPr>
          <a:xfrm>
            <a:off x="103673" y="2886706"/>
            <a:ext cx="4436087" cy="3840479"/>
          </a:xfrm>
          <a:prstGeom prst="rect">
            <a:avLst/>
          </a:prstGeom>
          <a:solidFill>
            <a:schemeClr val="tx1"/>
          </a:solidFill>
        </p:spPr>
      </p:pic>
      <p:pic>
        <p:nvPicPr>
          <p:cNvPr id="6" name="Picture 5"/>
          <p:cNvPicPr>
            <a:picLocks noChangeAspect="1"/>
          </p:cNvPicPr>
          <p:nvPr/>
        </p:nvPicPr>
        <p:blipFill>
          <a:blip r:embed="rId4"/>
          <a:stretch>
            <a:fillRect/>
          </a:stretch>
        </p:blipFill>
        <p:spPr>
          <a:xfrm>
            <a:off x="4636700" y="743464"/>
            <a:ext cx="4436086" cy="3840479"/>
          </a:xfrm>
          <a:prstGeom prst="rect">
            <a:avLst/>
          </a:prstGeom>
          <a:solidFill>
            <a:schemeClr val="tx1"/>
          </a:solidFill>
        </p:spPr>
      </p:pic>
    </p:spTree>
    <p:extLst>
      <p:ext uri="{BB962C8B-B14F-4D97-AF65-F5344CB8AC3E}">
        <p14:creationId xmlns:p14="http://schemas.microsoft.com/office/powerpoint/2010/main" val="36054139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r>
              <a:rPr lang="en" dirty="0">
                <a:solidFill>
                  <a:schemeClr val="bg1">
                    <a:lumMod val="25000"/>
                    <a:lumOff val="75000"/>
                  </a:schemeClr>
                </a:solidFill>
              </a:rPr>
              <a:t>Jeffrey Silverman</a:t>
            </a: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a:t>
            </a:r>
            <a:r>
              <a:rPr lang="en-US" sz="2600" dirty="0" smtClean="0"/>
              <a:t>flower shop go </a:t>
            </a:r>
            <a:r>
              <a:rPr lang="en" sz="2600" dirty="0" smtClean="0"/>
              <a:t>here</a:t>
            </a:r>
            <a:r>
              <a:rPr lang="en" sz="2600" dirty="0" smtClean="0"/>
              <a:t>?</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US" sz="2600" dirty="0" smtClean="0"/>
              <a:t>Or is</a:t>
            </a:r>
            <a:r>
              <a:rPr lang="en" sz="2600" dirty="0" smtClean="0"/>
              <a:t> </a:t>
            </a:r>
            <a:r>
              <a:rPr lang="en" sz="2600" dirty="0" smtClean="0"/>
              <a:t>this a </a:t>
            </a:r>
            <a:r>
              <a:rPr lang="en-US" sz="2600" dirty="0" smtClean="0"/>
              <a:t>better </a:t>
            </a:r>
            <a:r>
              <a:rPr lang="en" sz="2600" dirty="0" smtClean="0"/>
              <a:t>place </a:t>
            </a:r>
            <a:r>
              <a:rPr lang="en" sz="2600" dirty="0" smtClean="0"/>
              <a:t>for my </a:t>
            </a:r>
            <a:r>
              <a:rPr lang="en-US" sz="2600" dirty="0" smtClean="0"/>
              <a:t>flower shop</a:t>
            </a:r>
            <a:r>
              <a:rPr lang="en" sz="2600" dirty="0" smtClean="0"/>
              <a:t>?</a:t>
            </a:r>
            <a:endParaRPr lang="en" sz="2600" dirty="0" smtClean="0"/>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7" name="Picture 6"/>
          <p:cNvPicPr>
            <a:picLocks noChangeAspect="1"/>
          </p:cNvPicPr>
          <p:nvPr/>
        </p:nvPicPr>
        <p:blipFill>
          <a:blip r:embed="rId3"/>
          <a:stretch>
            <a:fillRect/>
          </a:stretch>
        </p:blipFill>
        <p:spPr>
          <a:xfrm>
            <a:off x="97273" y="2887941"/>
            <a:ext cx="4436087" cy="3840479"/>
          </a:xfrm>
          <a:prstGeom prst="rect">
            <a:avLst/>
          </a:prstGeom>
          <a:solidFill>
            <a:schemeClr val="tx1"/>
          </a:solidFill>
        </p:spPr>
      </p:pic>
      <p:pic>
        <p:nvPicPr>
          <p:cNvPr id="8" name="Picture 7"/>
          <p:cNvPicPr>
            <a:picLocks noChangeAspect="1"/>
          </p:cNvPicPr>
          <p:nvPr/>
        </p:nvPicPr>
        <p:blipFill>
          <a:blip r:embed="rId4"/>
          <a:stretch>
            <a:fillRect/>
          </a:stretch>
        </p:blipFill>
        <p:spPr>
          <a:xfrm>
            <a:off x="4636699" y="744473"/>
            <a:ext cx="4436087" cy="3840479"/>
          </a:xfrm>
          <a:prstGeom prst="rect">
            <a:avLst/>
          </a:prstGeom>
          <a:solidFill>
            <a:schemeClr val="tx1"/>
          </a:solidFill>
        </p:spPr>
      </p:pic>
    </p:spTree>
    <p:extLst>
      <p:ext uri="{BB962C8B-B14F-4D97-AF65-F5344CB8AC3E}">
        <p14:creationId xmlns:p14="http://schemas.microsoft.com/office/powerpoint/2010/main" val="32762463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630430"/>
            <a:ext cx="8884802" cy="6202169"/>
          </a:xfrm>
        </p:spPr>
        <p:txBody>
          <a:bodyPr/>
          <a:lstStyle/>
          <a:p>
            <a:pPr marL="457200" indent="-457200">
              <a:lnSpc>
                <a:spcPct val="100000"/>
              </a:lnSpc>
              <a:spcAft>
                <a:spcPts val="600"/>
              </a:spcAft>
              <a:buFont typeface="Arial"/>
              <a:buChar char="•"/>
            </a:pPr>
            <a:r>
              <a:rPr lang="en-US" sz="2800" b="1" u="sng" dirty="0" smtClean="0"/>
              <a:t>Total # of </a:t>
            </a:r>
            <a:r>
              <a:rPr lang="en-US" sz="2800" b="1" u="sng" dirty="0" smtClean="0"/>
              <a:t>businesses</a:t>
            </a:r>
            <a:r>
              <a:rPr lang="en-US" sz="2800" dirty="0" smtClean="0"/>
              <a:t> (3</a:t>
            </a:r>
            <a:r>
              <a:rPr lang="en-US" sz="2800" dirty="0" smtClean="0">
                <a:latin typeface="Symbol" charset="2"/>
                <a:cs typeface="Symbol" charset="2"/>
              </a:rPr>
              <a:t>s)</a:t>
            </a:r>
            <a:endParaRPr lang="en-US" sz="2800" b="1" u="sng" dirty="0" smtClean="0"/>
          </a:p>
          <a:p>
            <a:pPr marL="457200" indent="-457200">
              <a:lnSpc>
                <a:spcPct val="100000"/>
              </a:lnSpc>
              <a:spcAft>
                <a:spcPts val="600"/>
              </a:spcAft>
              <a:buFont typeface="Arial"/>
              <a:buChar char="•"/>
            </a:pPr>
            <a:r>
              <a:rPr lang="en-US" sz="2800" b="1" u="sng" dirty="0" smtClean="0"/>
              <a:t>Percent </a:t>
            </a:r>
            <a:r>
              <a:rPr lang="en-US" sz="2800" b="1" u="sng" dirty="0" smtClean="0"/>
              <a:t>female population</a:t>
            </a:r>
            <a:r>
              <a:rPr lang="en-US" sz="2800" dirty="0" smtClean="0"/>
              <a:t> </a:t>
            </a:r>
            <a:r>
              <a:rPr lang="en-US" sz="2800" dirty="0" smtClean="0"/>
              <a:t>(2.5</a:t>
            </a:r>
            <a:r>
              <a:rPr lang="en-US" sz="2800" dirty="0" smtClean="0">
                <a:latin typeface="Symbol" charset="2"/>
                <a:cs typeface="Symbol" charset="2"/>
              </a:rPr>
              <a:t>s</a:t>
            </a:r>
            <a:r>
              <a:rPr lang="en-US" sz="2800" dirty="0" smtClean="0"/>
              <a:t>)</a:t>
            </a:r>
          </a:p>
          <a:p>
            <a:pPr marL="457200" indent="-457200">
              <a:lnSpc>
                <a:spcPct val="100000"/>
              </a:lnSpc>
              <a:spcAft>
                <a:spcPts val="600"/>
              </a:spcAft>
              <a:buFont typeface="Arial"/>
              <a:buChar char="•"/>
            </a:pPr>
            <a:r>
              <a:rPr lang="en-US" sz="2800" b="1" u="sng" dirty="0"/>
              <a:t>Median age</a:t>
            </a:r>
            <a:r>
              <a:rPr lang="en-US" sz="2800" dirty="0"/>
              <a:t> (2</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a:t>Walk score</a:t>
            </a:r>
            <a:r>
              <a:rPr lang="en-US" sz="2800" dirty="0"/>
              <a:t> (1.5</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a:t>Bike score</a:t>
            </a:r>
            <a:r>
              <a:rPr lang="en-US" sz="2800" dirty="0"/>
              <a:t> (1.5</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i="1" u="sng" dirty="0" smtClean="0"/>
              <a:t>Percent adult </a:t>
            </a:r>
            <a:r>
              <a:rPr lang="en-US" sz="2800" i="1" u="sng" dirty="0"/>
              <a:t>population</a:t>
            </a:r>
            <a:r>
              <a:rPr lang="en-US" sz="2800" dirty="0"/>
              <a:t> (1.5</a:t>
            </a:r>
            <a:r>
              <a:rPr lang="en-US" sz="2800" dirty="0">
                <a:latin typeface="Symbol" charset="2"/>
                <a:cs typeface="Symbol" charset="2"/>
              </a:rPr>
              <a:t>s</a:t>
            </a:r>
            <a:r>
              <a:rPr lang="en-US" sz="2800" dirty="0" smtClean="0"/>
              <a:t>)</a:t>
            </a:r>
            <a:endParaRPr lang="en-US" sz="2800" dirty="0" smtClean="0"/>
          </a:p>
          <a:p>
            <a:pPr marL="457200" indent="-457200">
              <a:lnSpc>
                <a:spcPct val="100000"/>
              </a:lnSpc>
              <a:spcAft>
                <a:spcPts val="600"/>
              </a:spcAft>
              <a:buFont typeface="Arial"/>
              <a:buChar char="•"/>
            </a:pPr>
            <a:r>
              <a:rPr lang="en-US" sz="2800" i="1" u="sng" dirty="0"/>
              <a:t>Median income</a:t>
            </a:r>
            <a:r>
              <a:rPr lang="en-US" sz="2800" dirty="0"/>
              <a:t> (1</a:t>
            </a:r>
            <a:r>
              <a:rPr lang="en-US" sz="2800" dirty="0">
                <a:latin typeface="Symbol" charset="2"/>
                <a:cs typeface="Symbol" charset="2"/>
              </a:rPr>
              <a:t>s</a:t>
            </a:r>
            <a:r>
              <a:rPr lang="en-US" sz="2800" dirty="0"/>
              <a:t>)</a:t>
            </a:r>
          </a:p>
          <a:p>
            <a:pPr marL="457200" indent="-457200">
              <a:lnSpc>
                <a:spcPct val="100000"/>
              </a:lnSpc>
              <a:spcAft>
                <a:spcPts val="600"/>
              </a:spcAft>
              <a:buFont typeface="Arial"/>
              <a:buChar char="•"/>
            </a:pPr>
            <a:r>
              <a:rPr lang="en-US" sz="2800" dirty="0" smtClean="0"/>
              <a:t>Total </a:t>
            </a:r>
            <a:r>
              <a:rPr lang="en-US" sz="2800" dirty="0"/>
              <a:t>population</a:t>
            </a:r>
          </a:p>
          <a:p>
            <a:pPr marL="457200" indent="-457200">
              <a:lnSpc>
                <a:spcPct val="100000"/>
              </a:lnSpc>
              <a:spcAft>
                <a:spcPts val="600"/>
              </a:spcAft>
              <a:buFont typeface="Arial"/>
              <a:buChar char="•"/>
            </a:pPr>
            <a:r>
              <a:rPr lang="en-US" sz="2800" dirty="0" smtClean="0"/>
              <a:t>Total </a:t>
            </a:r>
            <a:r>
              <a:rPr lang="en-US" sz="2800" dirty="0" smtClean="0"/>
              <a:t># of homes</a:t>
            </a:r>
          </a:p>
          <a:p>
            <a:pPr marL="457200" indent="-457200">
              <a:lnSpc>
                <a:spcPct val="100000"/>
              </a:lnSpc>
              <a:spcAft>
                <a:spcPts val="600"/>
              </a:spcAft>
              <a:buFont typeface="Arial"/>
              <a:buChar char="•"/>
            </a:pPr>
            <a:r>
              <a:rPr lang="en-US" sz="2800" dirty="0"/>
              <a:t>E</a:t>
            </a:r>
            <a:r>
              <a:rPr lang="en-US" sz="2800" dirty="0" smtClean="0"/>
              <a:t>mployment </a:t>
            </a:r>
            <a:r>
              <a:rPr lang="en-US" sz="2800" dirty="0" smtClean="0"/>
              <a:t>percentage</a:t>
            </a:r>
          </a:p>
          <a:p>
            <a:pPr marL="457200" indent="-457200">
              <a:lnSpc>
                <a:spcPct val="100000"/>
              </a:lnSpc>
              <a:spcAft>
                <a:spcPts val="600"/>
              </a:spcAft>
              <a:buFont typeface="Arial"/>
              <a:buChar char="•"/>
            </a:pPr>
            <a:r>
              <a:rPr lang="en-US" sz="2800" dirty="0" smtClean="0"/>
              <a:t>Median </a:t>
            </a:r>
            <a:r>
              <a:rPr lang="en-US" sz="2800" dirty="0"/>
              <a:t>housing cost</a:t>
            </a:r>
          </a:p>
          <a:p>
            <a:pPr marL="457200" indent="-457200">
              <a:lnSpc>
                <a:spcPct val="100000"/>
              </a:lnSpc>
              <a:spcAft>
                <a:spcPts val="600"/>
              </a:spcAft>
              <a:buFont typeface="Arial"/>
              <a:buChar char="•"/>
            </a:pPr>
            <a:r>
              <a:rPr lang="en-US" sz="2800" dirty="0" smtClean="0"/>
              <a:t>Transit score</a:t>
            </a:r>
            <a:endParaRPr lang="en-US" sz="28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a:t>
            </a:r>
            <a:r>
              <a:rPr lang="en-US" sz="3600" dirty="0" smtClean="0"/>
              <a:t>(12)</a:t>
            </a:r>
            <a:endParaRPr lang="en" sz="3600" dirty="0"/>
          </a:p>
        </p:txBody>
      </p:sp>
    </p:spTree>
    <p:extLst>
      <p:ext uri="{BB962C8B-B14F-4D97-AF65-F5344CB8AC3E}">
        <p14:creationId xmlns:p14="http://schemas.microsoft.com/office/powerpoint/2010/main" val="20081267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26769" y="1304905"/>
            <a:ext cx="8884800" cy="5501263"/>
          </a:xfrm>
        </p:spPr>
        <p:txBody>
          <a:bodyPr/>
          <a:lstStyle/>
          <a:p>
            <a:pPr marL="457200" indent="-457200"/>
            <a:r>
              <a:rPr lang="en-US" sz="3200" b="1" dirty="0" smtClean="0"/>
              <a:t>More businesses</a:t>
            </a:r>
            <a:endParaRPr lang="en-US" sz="3200" b="1" dirty="0" smtClean="0"/>
          </a:p>
          <a:p>
            <a:pPr marL="457200" indent="-457200"/>
            <a:r>
              <a:rPr lang="en-US" sz="3200" b="1" dirty="0"/>
              <a:t>Higher percent female population</a:t>
            </a:r>
          </a:p>
          <a:p>
            <a:pPr marL="457200" indent="-457200"/>
            <a:r>
              <a:rPr lang="en-US" sz="3200" b="1" dirty="0"/>
              <a:t>Higher median </a:t>
            </a:r>
            <a:r>
              <a:rPr lang="en-US" sz="3200" b="1" dirty="0" smtClean="0"/>
              <a:t>age</a:t>
            </a:r>
            <a:endParaRPr lang="en-US" sz="3200" dirty="0" smtClean="0"/>
          </a:p>
          <a:p>
            <a:pPr marL="457200" indent="-457200"/>
            <a:r>
              <a:rPr lang="en-US" sz="3200" dirty="0"/>
              <a:t>Lower “bike score” (?!)</a:t>
            </a:r>
          </a:p>
          <a:p>
            <a:pPr marL="457200" indent="-457200"/>
            <a:r>
              <a:rPr lang="en-US" sz="3200" dirty="0" smtClean="0"/>
              <a:t>Higher </a:t>
            </a:r>
            <a:r>
              <a:rPr lang="en-US" sz="3200" dirty="0"/>
              <a:t>“walk score”</a:t>
            </a:r>
          </a:p>
          <a:p>
            <a:pPr marL="457200" indent="-457200"/>
            <a:r>
              <a:rPr lang="en-US" sz="3200" dirty="0" smtClean="0"/>
              <a:t>Higher </a:t>
            </a:r>
            <a:r>
              <a:rPr lang="en-US" sz="3200" dirty="0"/>
              <a:t>percent adult population</a:t>
            </a:r>
          </a:p>
          <a:p>
            <a:pPr marL="457200" indent="-457200"/>
            <a:r>
              <a:rPr lang="en-US" sz="3200" dirty="0" smtClean="0"/>
              <a:t>Higher median income</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a:t>
            </a:r>
            <a:r>
              <a:rPr lang="en-US" sz="3600" dirty="0" smtClean="0"/>
              <a:t>Businesses </a:t>
            </a:r>
            <a:r>
              <a:rPr lang="en-US" sz="3600" dirty="0" smtClean="0"/>
              <a:t>Tend to be in </a:t>
            </a:r>
            <a:r>
              <a:rPr lang="en-US" sz="3600" dirty="0" smtClean="0"/>
              <a:t>Neighborhoods with:</a:t>
            </a:r>
            <a:endParaRPr lang="en" sz="3600" dirty="0"/>
          </a:p>
        </p:txBody>
      </p:sp>
      <p:pic>
        <p:nvPicPr>
          <p:cNvPr id="4" name="Picture 3"/>
          <p:cNvPicPr>
            <a:picLocks noChangeAspect="1"/>
          </p:cNvPicPr>
          <p:nvPr/>
        </p:nvPicPr>
        <p:blipFill>
          <a:blip r:embed="rId3"/>
          <a:stretch>
            <a:fillRect/>
          </a:stretch>
        </p:blipFill>
        <p:spPr>
          <a:xfrm>
            <a:off x="4166831" y="2741998"/>
            <a:ext cx="914400" cy="914400"/>
          </a:xfrm>
          <a:prstGeom prst="rect">
            <a:avLst/>
          </a:prstGeom>
        </p:spPr>
      </p:pic>
      <p:pic>
        <p:nvPicPr>
          <p:cNvPr id="7" name="Picture 6"/>
          <p:cNvPicPr>
            <a:picLocks noChangeAspect="1"/>
          </p:cNvPicPr>
          <p:nvPr/>
        </p:nvPicPr>
        <p:blipFill>
          <a:blip r:embed="rId4"/>
          <a:stretch>
            <a:fillRect/>
          </a:stretch>
        </p:blipFill>
        <p:spPr>
          <a:xfrm>
            <a:off x="7228802" y="2052481"/>
            <a:ext cx="553508" cy="777240"/>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05332" y="5139909"/>
            <a:ext cx="731520" cy="731520"/>
          </a:xfrm>
          <a:prstGeom prst="rect">
            <a:avLst/>
          </a:prstGeom>
        </p:spPr>
      </p:pic>
      <p:pic>
        <p:nvPicPr>
          <p:cNvPr id="3" name="Picture 2"/>
          <p:cNvPicPr>
            <a:picLocks noChangeAspect="1"/>
          </p:cNvPicPr>
          <p:nvPr/>
        </p:nvPicPr>
        <p:blipFill>
          <a:blip r:embed="rId7"/>
          <a:stretch>
            <a:fillRect/>
          </a:stretch>
        </p:blipFill>
        <p:spPr>
          <a:xfrm>
            <a:off x="4102030" y="4303257"/>
            <a:ext cx="914400" cy="914400"/>
          </a:xfrm>
          <a:prstGeom prst="rect">
            <a:avLst/>
          </a:prstGeom>
        </p:spPr>
      </p:pic>
      <p:pic>
        <p:nvPicPr>
          <p:cNvPr id="9" name="Picture 8" descr="Icons8-Ios7-Transport-Bicycle.ico"/>
          <p:cNvPicPr>
            <a:picLocks noChangeAspect="1"/>
          </p:cNvPicPr>
          <p:nvPr/>
        </p:nvPicPr>
        <p:blipFill rotWithShape="1">
          <a:blip r:embed="rId8">
            <a:extLst>
              <a:ext uri="{28A0092B-C50C-407E-A947-70E740481C1C}">
                <a14:useLocalDpi xmlns:a14="http://schemas.microsoft.com/office/drawing/2010/main" val="0"/>
              </a:ext>
            </a:extLst>
          </a:blip>
          <a:srcRect t="33012"/>
          <a:stretch/>
        </p:blipFill>
        <p:spPr>
          <a:xfrm>
            <a:off x="4912763" y="3662012"/>
            <a:ext cx="1092007" cy="731520"/>
          </a:xfrm>
          <a:prstGeom prst="rect">
            <a:avLst/>
          </a:prstGeom>
        </p:spPr>
      </p:pic>
      <p:sp>
        <p:nvSpPr>
          <p:cNvPr id="10" name="TextBox 9"/>
          <p:cNvSpPr txBox="1"/>
          <p:nvPr/>
        </p:nvSpPr>
        <p:spPr>
          <a:xfrm>
            <a:off x="4921565" y="3014212"/>
            <a:ext cx="1133644" cy="1938992"/>
          </a:xfrm>
          <a:prstGeom prst="rect">
            <a:avLst/>
          </a:prstGeom>
          <a:noFill/>
        </p:spPr>
        <p:txBody>
          <a:bodyPr wrap="none" rtlCol="0">
            <a:spAutoFit/>
          </a:bodyPr>
          <a:lstStyle/>
          <a:p>
            <a:r>
              <a:rPr lang="en-US" sz="12000" dirty="0" smtClean="0">
                <a:solidFill>
                  <a:srgbClr val="FF0000">
                    <a:alpha val="60000"/>
                  </a:srgbClr>
                </a:solidFill>
                <a:latin typeface="Avenir Light"/>
                <a:cs typeface="Avenir Light"/>
              </a:rPr>
              <a:t>X</a:t>
            </a:r>
            <a:endParaRPr lang="en-US" sz="12000" dirty="0">
              <a:solidFill>
                <a:srgbClr val="FF0000">
                  <a:alpha val="60000"/>
                </a:srgbClr>
              </a:solidFill>
              <a:latin typeface="Avenir Light"/>
              <a:cs typeface="Avenir Light"/>
            </a:endParaRPr>
          </a:p>
        </p:txBody>
      </p:sp>
      <p:pic>
        <p:nvPicPr>
          <p:cNvPr id="11" name="Picture 10"/>
          <p:cNvPicPr>
            <a:picLocks noChangeAspect="1"/>
          </p:cNvPicPr>
          <p:nvPr/>
        </p:nvPicPr>
        <p:blipFill>
          <a:blip r:embed="rId9"/>
          <a:stretch>
            <a:fillRect/>
          </a:stretch>
        </p:blipFill>
        <p:spPr>
          <a:xfrm>
            <a:off x="4624031" y="5884387"/>
            <a:ext cx="731520" cy="731520"/>
          </a:xfrm>
          <a:prstGeom prst="rect">
            <a:avLst/>
          </a:prstGeom>
        </p:spPr>
      </p:pic>
      <p:pic>
        <p:nvPicPr>
          <p:cNvPr id="12" name="Picture 11"/>
          <p:cNvPicPr>
            <a:picLocks noChangeAspect="1"/>
          </p:cNvPicPr>
          <p:nvPr/>
        </p:nvPicPr>
        <p:blipFill>
          <a:blip r:embed="rId10"/>
          <a:stretch>
            <a:fillRect/>
          </a:stretch>
        </p:blipFill>
        <p:spPr>
          <a:xfrm>
            <a:off x="4046329" y="1101427"/>
            <a:ext cx="1073792" cy="1073792"/>
          </a:xfrm>
          <a:prstGeom prst="rect">
            <a:avLst/>
          </a:prstGeom>
        </p:spPr>
      </p:pic>
    </p:spTree>
    <p:extLst>
      <p:ext uri="{BB962C8B-B14F-4D97-AF65-F5344CB8AC3E}">
        <p14:creationId xmlns:p14="http://schemas.microsoft.com/office/powerpoint/2010/main" val="36040524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630430"/>
            <a:ext cx="8884802" cy="6202169"/>
          </a:xfrm>
        </p:spPr>
        <p:txBody>
          <a:bodyPr/>
          <a:lstStyle/>
          <a:p>
            <a:pPr marL="457200" indent="-457200">
              <a:lnSpc>
                <a:spcPct val="100000"/>
              </a:lnSpc>
              <a:spcAft>
                <a:spcPts val="600"/>
              </a:spcAft>
              <a:buFont typeface="Arial"/>
              <a:buChar char="•"/>
            </a:pPr>
            <a:r>
              <a:rPr lang="en-US" sz="2800" dirty="0" smtClean="0"/>
              <a:t>-main model uses all businesses, allowing all tracts to be used</a:t>
            </a:r>
          </a:p>
          <a:p>
            <a:pPr marL="457200" indent="-457200">
              <a:lnSpc>
                <a:spcPct val="100000"/>
              </a:lnSpc>
              <a:spcAft>
                <a:spcPts val="600"/>
              </a:spcAft>
              <a:buFont typeface="Arial"/>
              <a:buChar char="•"/>
            </a:pPr>
            <a:r>
              <a:rPr lang="en-US" sz="2800" dirty="0" smtClean="0"/>
              <a:t>-made 8 other models, using same features, but only using businesses of top 8 codes</a:t>
            </a:r>
          </a:p>
          <a:p>
            <a:pPr marL="457200" indent="-457200">
              <a:lnSpc>
                <a:spcPct val="100000"/>
              </a:lnSpc>
              <a:spcAft>
                <a:spcPts val="600"/>
              </a:spcAft>
              <a:buFont typeface="Arial"/>
              <a:buChar char="•"/>
            </a:pPr>
            <a:r>
              <a:rPr lang="en-US" sz="2800" dirty="0" smtClean="0"/>
              <a:t>   -78% of businesses have the top 8 (of 24) codes</a:t>
            </a:r>
          </a:p>
          <a:p>
            <a:pPr marL="457200" indent="-457200">
              <a:lnSpc>
                <a:spcPct val="100000"/>
              </a:lnSpc>
              <a:spcAft>
                <a:spcPts val="600"/>
              </a:spcAft>
              <a:buFont typeface="Arial"/>
              <a:buChar char="•"/>
            </a:pPr>
            <a:r>
              <a:rPr lang="en-US" sz="2800" dirty="0" smtClean="0"/>
              <a:t>   -40% of businesses have the top 2 (of 24) codes</a:t>
            </a:r>
          </a:p>
          <a:p>
            <a:pPr marL="457200" indent="-457200">
              <a:lnSpc>
                <a:spcPct val="100000"/>
              </a:lnSpc>
              <a:spcAft>
                <a:spcPts val="600"/>
              </a:spcAft>
              <a:buFont typeface="Arial"/>
              <a:buChar char="•"/>
            </a:pPr>
            <a:r>
              <a:rPr lang="en-US" sz="2800" dirty="0" smtClean="0"/>
              <a:t>   -24% of businesses have the top 1 (of 24) codes</a:t>
            </a:r>
            <a:endParaRPr lang="en-US" sz="28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a:t>
            </a:r>
            <a:r>
              <a:rPr lang="en-US" sz="3600" dirty="0" smtClean="0"/>
              <a:t>(12)</a:t>
            </a:r>
            <a:endParaRPr lang="en" sz="3600" dirty="0"/>
          </a:p>
        </p:txBody>
      </p:sp>
    </p:spTree>
    <p:extLst>
      <p:ext uri="{BB962C8B-B14F-4D97-AF65-F5344CB8AC3E}">
        <p14:creationId xmlns:p14="http://schemas.microsoft.com/office/powerpoint/2010/main" val="25258891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0658" y="783347"/>
            <a:ext cx="7462684"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sp>
        <p:nvSpPr>
          <p:cNvPr id="11" name="Shape 113"/>
          <p:cNvSpPr txBox="1"/>
          <p:nvPr/>
        </p:nvSpPr>
        <p:spPr>
          <a:xfrm>
            <a:off x="1390507" y="976477"/>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949802" y="2260948"/>
            <a:ext cx="3131091" cy="915354"/>
          </a:xfrm>
          <a:prstGeom prst="rect">
            <a:avLst/>
          </a:prstGeom>
          <a:noFill/>
          <a:ln>
            <a:noFill/>
          </a:ln>
        </p:spPr>
        <p:txBody>
          <a:bodyPr lIns="91425" tIns="91425" rIns="91425" bIns="91425" anchor="t" anchorCtr="0">
            <a:noAutofit/>
          </a:bodyPr>
          <a:lstStyle/>
          <a:p>
            <a:pPr lvl="0" algn="ctr"/>
            <a:r>
              <a:rPr lang="en-US" sz="2400" dirty="0" smtClean="0"/>
              <a:t>56,707 </a:t>
            </a:r>
            <a:r>
              <a:rPr lang="en-US" sz="2400" dirty="0" smtClean="0"/>
              <a:t>businesses in 313 neighborhoods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459981" y="5744321"/>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19" name="Shape 110"/>
          <p:cNvSpPr txBox="1">
            <a:spLocks/>
          </p:cNvSpPr>
          <p:nvPr/>
        </p:nvSpPr>
        <p:spPr>
          <a:xfrm>
            <a:off x="-194385" y="1645843"/>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endParaRPr lang="en"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5"/>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6">
            <a:alphaModFix/>
          </a:blip>
          <a:stretch>
            <a:fillRect/>
          </a:stretch>
        </p:blipFill>
        <p:spPr>
          <a:xfrm>
            <a:off x="1921762" y="1119211"/>
            <a:ext cx="1512299" cy="728854"/>
          </a:xfrm>
          <a:prstGeom prst="rect">
            <a:avLst/>
          </a:prstGeom>
          <a:noFill/>
          <a:ln>
            <a:noFill/>
          </a:ln>
        </p:spPr>
      </p:pic>
      <p:sp>
        <p:nvSpPr>
          <p:cNvPr id="20" name="Alternate Process 19"/>
          <p:cNvSpPr/>
          <p:nvPr/>
        </p:nvSpPr>
        <p:spPr>
          <a:xfrm>
            <a:off x="4833606" y="5194041"/>
            <a:ext cx="3939452" cy="1106623"/>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business age (and scale it to calculate </a:t>
            </a:r>
            <a:r>
              <a:rPr lang="en-US" sz="2000" dirty="0" smtClean="0"/>
              <a:t>WhereSIOUS </a:t>
            </a:r>
            <a:r>
              <a:rPr lang="en-US" sz="2000" dirty="0" smtClean="0"/>
              <a:t>score) </a:t>
            </a:r>
            <a:r>
              <a:rPr lang="en-US" sz="2000" dirty="0" smtClean="0"/>
              <a:t>for each </a:t>
            </a:r>
            <a:r>
              <a:rPr lang="en-US" sz="2000" dirty="0" smtClean="0"/>
              <a:t>neighborhood</a:t>
            </a:r>
            <a:endParaRPr lang="en-US" sz="2000" dirty="0"/>
          </a:p>
        </p:txBody>
      </p:sp>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459981" y="5744321"/>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794845" y="2850749"/>
            <a:ext cx="0" cy="247891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44007" y="376344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85746" y="1594011"/>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326104" y="1171043"/>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453548" y="3322475"/>
            <a:ext cx="2773168" cy="1160978"/>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lean data &amp; describe </a:t>
            </a:r>
            <a:r>
              <a:rPr lang="en-US" sz="2000" dirty="0" smtClean="0"/>
              <a:t>each neighborhood </a:t>
            </a:r>
            <a:r>
              <a:rPr lang="en-US" sz="2000" dirty="0" smtClean="0"/>
              <a:t>and </a:t>
            </a:r>
            <a:r>
              <a:rPr lang="en-US" sz="2000" dirty="0" smtClean="0"/>
              <a:t>their businesses</a:t>
            </a:r>
            <a:endParaRPr lang="en-US" sz="2000" dirty="0"/>
          </a:p>
        </p:txBody>
      </p:sp>
      <p:sp>
        <p:nvSpPr>
          <p:cNvPr id="30" name="Alternate Process 29"/>
          <p:cNvSpPr/>
          <p:nvPr/>
        </p:nvSpPr>
        <p:spPr>
          <a:xfrm>
            <a:off x="200942" y="534644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117048" y="1594011"/>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Alternate Process 57"/>
          <p:cNvSpPr/>
          <p:nvPr/>
        </p:nvSpPr>
        <p:spPr>
          <a:xfrm>
            <a:off x="4650175" y="1119211"/>
            <a:ext cx="4289339" cy="167361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smtClean="0"/>
              <a:t>output WhereSIOUS score(s) &amp; Google Map to website!</a:t>
            </a:r>
            <a:endParaRPr lang="en-US" sz="3200" dirty="0"/>
          </a:p>
        </p:txBody>
      </p:sp>
      <p:pic>
        <p:nvPicPr>
          <p:cNvPr id="35" name="Picture 34"/>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5781" y1="32227" x2="25781" y2="32227"/>
                        <a14:foregroundMark x1="72852" y1="75195" x2="72852" y2="75195"/>
                      </a14:backgroundRemoval>
                    </a14:imgEffect>
                  </a14:imgLayer>
                </a14:imgProps>
              </a:ext>
            </a:extLst>
          </a:blip>
          <a:stretch>
            <a:fillRect/>
          </a:stretch>
        </p:blipFill>
        <p:spPr>
          <a:xfrm>
            <a:off x="6602362" y="2759459"/>
            <a:ext cx="1751439" cy="1751439"/>
          </a:xfrm>
          <a:prstGeom prst="rect">
            <a:avLst/>
          </a:prstGeom>
        </p:spPr>
      </p:pic>
      <p:pic>
        <p:nvPicPr>
          <p:cNvPr id="25" name="Picture 24"/>
          <p:cNvPicPr>
            <a:picLocks noChangeAspect="1"/>
          </p:cNvPicPr>
          <p:nvPr/>
        </p:nvPicPr>
        <p:blipFill>
          <a:blip r:embed="rId7"/>
          <a:stretch>
            <a:fillRect/>
          </a:stretch>
        </p:blipFill>
        <p:spPr>
          <a:xfrm>
            <a:off x="1921762" y="1833281"/>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921762" y="1119211"/>
            <a:ext cx="1512299" cy="728854"/>
          </a:xfrm>
          <a:prstGeom prst="rect">
            <a:avLst/>
          </a:prstGeom>
          <a:noFill/>
          <a:ln>
            <a:noFill/>
          </a:ln>
        </p:spPr>
      </p:pic>
      <p:sp>
        <p:nvSpPr>
          <p:cNvPr id="20" name="Alternate Process 19"/>
          <p:cNvSpPr/>
          <p:nvPr/>
        </p:nvSpPr>
        <p:spPr>
          <a:xfrm>
            <a:off x="4833606" y="5194041"/>
            <a:ext cx="3939452" cy="1106623"/>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business age (and scale it to calculate </a:t>
            </a:r>
            <a:r>
              <a:rPr lang="en-US" sz="2000" dirty="0" smtClean="0"/>
              <a:t>WhereSIOUS </a:t>
            </a:r>
            <a:r>
              <a:rPr lang="en-US" sz="2000" dirty="0" smtClean="0"/>
              <a:t>score) </a:t>
            </a:r>
            <a:r>
              <a:rPr lang="en-US" sz="2000" dirty="0" smtClean="0"/>
              <a:t>for each </a:t>
            </a:r>
            <a:r>
              <a:rPr lang="en-US" sz="2000" dirty="0" smtClean="0"/>
              <a:t>neighborhood</a:t>
            </a:r>
            <a:endParaRPr lang="en-US" sz="2000" dirty="0"/>
          </a:p>
        </p:txBody>
      </p:sp>
    </p:spTree>
    <p:extLst>
      <p:ext uri="{BB962C8B-B14F-4D97-AF65-F5344CB8AC3E}">
        <p14:creationId xmlns:p14="http://schemas.microsoft.com/office/powerpoint/2010/main" val="20314372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a:t>
            </a:r>
            <a:endParaRPr lang="en" sz="3600" dirty="0"/>
          </a:p>
        </p:txBody>
      </p:sp>
      <p:pic>
        <p:nvPicPr>
          <p:cNvPr id="8" name="Picture 7"/>
          <p:cNvPicPr>
            <a:picLocks noChangeAspect="1"/>
          </p:cNvPicPr>
          <p:nvPr/>
        </p:nvPicPr>
        <p:blipFill>
          <a:blip r:embed="rId3"/>
          <a:stretch>
            <a:fillRect/>
          </a:stretch>
        </p:blipFill>
        <p:spPr>
          <a:xfrm>
            <a:off x="772816" y="757431"/>
            <a:ext cx="7598369" cy="5888736"/>
          </a:xfrm>
          <a:prstGeom prst="rect">
            <a:avLst/>
          </a:prstGeom>
          <a:solidFill>
            <a:schemeClr val="tx1"/>
          </a:solidFill>
        </p:spPr>
      </p:pic>
    </p:spTree>
    <p:extLst>
      <p:ext uri="{BB962C8B-B14F-4D97-AF65-F5344CB8AC3E}">
        <p14:creationId xmlns:p14="http://schemas.microsoft.com/office/powerpoint/2010/main" val="12988670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1235</TotalTime>
  <Words>1354</Words>
  <Application>Microsoft Macintosh PowerPoint</Application>
  <PresentationFormat>On-screen Show (4:3)</PresentationFormat>
  <Paragraphs>119</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simple-dark-2</vt:lpstr>
      <vt:lpstr>WhereSIOUS - San Diego  Where Should I Open Up Shop? </vt:lpstr>
      <vt:lpstr>WhereSIOUS - San Diego  Where Should I Open Up Shop? </vt:lpstr>
      <vt:lpstr>Longevity == Business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 State University &amp; Qualcomm Stadium</vt:lpstr>
      <vt:lpstr>PowerPoint Presentation</vt:lpstr>
      <vt:lpstr>Jeffrey Silverman</vt:lpstr>
      <vt:lpstr>PowerPoint Presentation</vt:lpstr>
      <vt:lpstr>Neighborhoods (i.e., Census Tracts)</vt:lpstr>
      <vt:lpstr>Business Info – NAICS (North American Industry Classification System)</vt:lpstr>
      <vt:lpstr>Business Info – NAICS (North American Industry Classification System)</vt:lpstr>
      <vt:lpstr>Fun With Census Data!</vt:lpstr>
      <vt:lpstr>Fun With Census Data!</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137</cp:revision>
  <dcterms:modified xsi:type="dcterms:W3CDTF">2016-09-25T02:41:47Z</dcterms:modified>
</cp:coreProperties>
</file>